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57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BA9A5-9EB6-4B9B-86C7-51E7152B25F3}" v="28" dt="2021-04-01T10:09:34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7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kokoski Vilma" userId="77690b6e-caab-4839-8d92-a407ec326bda" providerId="ADAL" clId="{3A5BA9A5-9EB6-4B9B-86C7-51E7152B25F3}"/>
    <pc:docChg chg="undo custSel addSld delSld modSld">
      <pc:chgData name="Ruokokoski Vilma" userId="77690b6e-caab-4839-8d92-a407ec326bda" providerId="ADAL" clId="{3A5BA9A5-9EB6-4B9B-86C7-51E7152B25F3}" dt="2021-04-01T10:09:38.200" v="115" actId="1076"/>
      <pc:docMkLst>
        <pc:docMk/>
      </pc:docMkLst>
      <pc:sldChg chg="addSp delSp modSp mod">
        <pc:chgData name="Ruokokoski Vilma" userId="77690b6e-caab-4839-8d92-a407ec326bda" providerId="ADAL" clId="{3A5BA9A5-9EB6-4B9B-86C7-51E7152B25F3}" dt="2021-04-01T10:09:38.200" v="115" actId="1076"/>
        <pc:sldMkLst>
          <pc:docMk/>
          <pc:sldMk cId="2884201483" sldId="257"/>
        </pc:sldMkLst>
        <pc:graphicFrameChg chg="add del">
          <ac:chgData name="Ruokokoski Vilma" userId="77690b6e-caab-4839-8d92-a407ec326bda" providerId="ADAL" clId="{3A5BA9A5-9EB6-4B9B-86C7-51E7152B25F3}" dt="2021-04-01T10:09:34.169" v="113"/>
          <ac:graphicFrameMkLst>
            <pc:docMk/>
            <pc:sldMk cId="2884201483" sldId="257"/>
            <ac:graphicFrameMk id="2" creationId="{B45B0DF3-551E-46FE-9CA2-F719153E7527}"/>
          </ac:graphicFrameMkLst>
        </pc:graphicFrameChg>
        <pc:graphicFrameChg chg="add mod">
          <ac:chgData name="Ruokokoski Vilma" userId="77690b6e-caab-4839-8d92-a407ec326bda" providerId="ADAL" clId="{3A5BA9A5-9EB6-4B9B-86C7-51E7152B25F3}" dt="2021-04-01T10:09:38.200" v="115" actId="1076"/>
          <ac:graphicFrameMkLst>
            <pc:docMk/>
            <pc:sldMk cId="2884201483" sldId="257"/>
            <ac:graphicFrameMk id="3" creationId="{3A813D61-BF77-4435-A0EB-D666FD004581}"/>
          </ac:graphicFrameMkLst>
        </pc:graphicFrameChg>
      </pc:sldChg>
      <pc:sldChg chg="del">
        <pc:chgData name="Ruokokoski Vilma" userId="77690b6e-caab-4839-8d92-a407ec326bda" providerId="ADAL" clId="{3A5BA9A5-9EB6-4B9B-86C7-51E7152B25F3}" dt="2021-04-01T09:46:48.905" v="0" actId="2696"/>
        <pc:sldMkLst>
          <pc:docMk/>
          <pc:sldMk cId="1374525891" sldId="258"/>
        </pc:sldMkLst>
      </pc:sldChg>
      <pc:sldChg chg="addSp delSp modSp new mod">
        <pc:chgData name="Ruokokoski Vilma" userId="77690b6e-caab-4839-8d92-a407ec326bda" providerId="ADAL" clId="{3A5BA9A5-9EB6-4B9B-86C7-51E7152B25F3}" dt="2021-04-01T09:54:10.492" v="40" actId="1076"/>
        <pc:sldMkLst>
          <pc:docMk/>
          <pc:sldMk cId="1731074114" sldId="260"/>
        </pc:sldMkLst>
        <pc:spChg chg="del">
          <ac:chgData name="Ruokokoski Vilma" userId="77690b6e-caab-4839-8d92-a407ec326bda" providerId="ADAL" clId="{3A5BA9A5-9EB6-4B9B-86C7-51E7152B25F3}" dt="2021-04-01T09:49:22.546" v="2" actId="478"/>
          <ac:spMkLst>
            <pc:docMk/>
            <pc:sldMk cId="1731074114" sldId="260"/>
            <ac:spMk id="2" creationId="{6C8B5F40-CA88-436F-8338-63158E18B58A}"/>
          </ac:spMkLst>
        </pc:spChg>
        <pc:spChg chg="del">
          <ac:chgData name="Ruokokoski Vilma" userId="77690b6e-caab-4839-8d92-a407ec326bda" providerId="ADAL" clId="{3A5BA9A5-9EB6-4B9B-86C7-51E7152B25F3}" dt="2021-04-01T09:49:26.855" v="3" actId="478"/>
          <ac:spMkLst>
            <pc:docMk/>
            <pc:sldMk cId="1731074114" sldId="260"/>
            <ac:spMk id="3" creationId="{EBA5ED2D-C8B9-40DC-BEF9-91F18DBB3541}"/>
          </ac:spMkLst>
        </pc:spChg>
        <pc:spChg chg="del">
          <ac:chgData name="Ruokokoski Vilma" userId="77690b6e-caab-4839-8d92-a407ec326bda" providerId="ADAL" clId="{3A5BA9A5-9EB6-4B9B-86C7-51E7152B25F3}" dt="2021-04-01T09:49:27.976" v="4" actId="478"/>
          <ac:spMkLst>
            <pc:docMk/>
            <pc:sldMk cId="1731074114" sldId="260"/>
            <ac:spMk id="4" creationId="{73BAAE0B-8E24-4599-9587-12CA5A56C996}"/>
          </ac:spMkLst>
        </pc:spChg>
        <pc:graphicFrameChg chg="add del">
          <ac:chgData name="Ruokokoski Vilma" userId="77690b6e-caab-4839-8d92-a407ec326bda" providerId="ADAL" clId="{3A5BA9A5-9EB6-4B9B-86C7-51E7152B25F3}" dt="2021-04-01T09:49:32.440" v="6"/>
          <ac:graphicFrameMkLst>
            <pc:docMk/>
            <pc:sldMk cId="1731074114" sldId="260"/>
            <ac:graphicFrameMk id="5" creationId="{94CF0FCB-8E3B-4598-9258-FFF7B00AB338}"/>
          </ac:graphicFrameMkLst>
        </pc:graphicFrameChg>
        <pc:graphicFrameChg chg="add del mod modGraphic">
          <ac:chgData name="Ruokokoski Vilma" userId="77690b6e-caab-4839-8d92-a407ec326bda" providerId="ADAL" clId="{3A5BA9A5-9EB6-4B9B-86C7-51E7152B25F3}" dt="2021-04-01T09:52:12.564" v="21" actId="478"/>
          <ac:graphicFrameMkLst>
            <pc:docMk/>
            <pc:sldMk cId="1731074114" sldId="260"/>
            <ac:graphicFrameMk id="6" creationId="{65338E24-AE0C-414C-8250-C6A83D21AEAA}"/>
          </ac:graphicFrameMkLst>
        </pc:graphicFrameChg>
        <pc:graphicFrameChg chg="add del">
          <ac:chgData name="Ruokokoski Vilma" userId="77690b6e-caab-4839-8d92-a407ec326bda" providerId="ADAL" clId="{3A5BA9A5-9EB6-4B9B-86C7-51E7152B25F3}" dt="2021-04-01T09:52:16.999" v="25"/>
          <ac:graphicFrameMkLst>
            <pc:docMk/>
            <pc:sldMk cId="1731074114" sldId="260"/>
            <ac:graphicFrameMk id="7" creationId="{7E718DE2-C649-4B34-AA7F-8076AF3481C6}"/>
          </ac:graphicFrameMkLst>
        </pc:graphicFrameChg>
        <pc:graphicFrameChg chg="add mod modGraphic">
          <ac:chgData name="Ruokokoski Vilma" userId="77690b6e-caab-4839-8d92-a407ec326bda" providerId="ADAL" clId="{3A5BA9A5-9EB6-4B9B-86C7-51E7152B25F3}" dt="2021-04-01T09:54:10.492" v="40" actId="1076"/>
          <ac:graphicFrameMkLst>
            <pc:docMk/>
            <pc:sldMk cId="1731074114" sldId="260"/>
            <ac:graphicFrameMk id="8" creationId="{069CEA93-32BD-4B69-9DA5-C0D0C94B4F93}"/>
          </ac:graphicFrameMkLst>
        </pc:graphicFrameChg>
      </pc:sldChg>
      <pc:sldChg chg="addSp delSp modSp new mod">
        <pc:chgData name="Ruokokoski Vilma" userId="77690b6e-caab-4839-8d92-a407ec326bda" providerId="ADAL" clId="{3A5BA9A5-9EB6-4B9B-86C7-51E7152B25F3}" dt="2021-04-01T10:03:57.718" v="82" actId="14100"/>
        <pc:sldMkLst>
          <pc:docMk/>
          <pc:sldMk cId="511667145" sldId="261"/>
        </pc:sldMkLst>
        <pc:spChg chg="del">
          <ac:chgData name="Ruokokoski Vilma" userId="77690b6e-caab-4839-8d92-a407ec326bda" providerId="ADAL" clId="{3A5BA9A5-9EB6-4B9B-86C7-51E7152B25F3}" dt="2021-04-01T09:55:18.230" v="43" actId="478"/>
          <ac:spMkLst>
            <pc:docMk/>
            <pc:sldMk cId="511667145" sldId="261"/>
            <ac:spMk id="2" creationId="{BCA966F2-C543-4A28-BC63-141DACB8E08B}"/>
          </ac:spMkLst>
        </pc:spChg>
        <pc:spChg chg="del">
          <ac:chgData name="Ruokokoski Vilma" userId="77690b6e-caab-4839-8d92-a407ec326bda" providerId="ADAL" clId="{3A5BA9A5-9EB6-4B9B-86C7-51E7152B25F3}" dt="2021-04-01T09:55:15.059" v="42" actId="478"/>
          <ac:spMkLst>
            <pc:docMk/>
            <pc:sldMk cId="511667145" sldId="261"/>
            <ac:spMk id="3" creationId="{2D326D10-843D-44DB-B7AE-28EFEDFC406B}"/>
          </ac:spMkLst>
        </pc:spChg>
        <pc:spChg chg="del">
          <ac:chgData name="Ruokokoski Vilma" userId="77690b6e-caab-4839-8d92-a407ec326bda" providerId="ADAL" clId="{3A5BA9A5-9EB6-4B9B-86C7-51E7152B25F3}" dt="2021-04-01T09:55:19.789" v="44" actId="478"/>
          <ac:spMkLst>
            <pc:docMk/>
            <pc:sldMk cId="511667145" sldId="261"/>
            <ac:spMk id="4" creationId="{07C5E379-CB67-4F70-9442-AF14F858B13F}"/>
          </ac:spMkLst>
        </pc:spChg>
        <pc:spChg chg="add del">
          <ac:chgData name="Ruokokoski Vilma" userId="77690b6e-caab-4839-8d92-a407ec326bda" providerId="ADAL" clId="{3A5BA9A5-9EB6-4B9B-86C7-51E7152B25F3}" dt="2021-04-01T09:58:11.158" v="47" actId="26606"/>
          <ac:spMkLst>
            <pc:docMk/>
            <pc:sldMk cId="511667145" sldId="261"/>
            <ac:spMk id="10" creationId="{53BABAF0-6CA7-44C3-A780-168B20413669}"/>
          </ac:spMkLst>
        </pc:spChg>
        <pc:spChg chg="add del">
          <ac:chgData name="Ruokokoski Vilma" userId="77690b6e-caab-4839-8d92-a407ec326bda" providerId="ADAL" clId="{3A5BA9A5-9EB6-4B9B-86C7-51E7152B25F3}" dt="2021-04-01T09:58:11.158" v="47" actId="26606"/>
          <ac:spMkLst>
            <pc:docMk/>
            <pc:sldMk cId="511667145" sldId="261"/>
            <ac:spMk id="12" creationId="{DDE9BB2B-E1D0-4A3F-BFC3-AF14B085EDFB}"/>
          </ac:spMkLst>
        </pc:spChg>
        <pc:graphicFrameChg chg="add del mod modGraphic">
          <ac:chgData name="Ruokokoski Vilma" userId="77690b6e-caab-4839-8d92-a407ec326bda" providerId="ADAL" clId="{3A5BA9A5-9EB6-4B9B-86C7-51E7152B25F3}" dt="2021-04-01T09:58:14.968" v="48" actId="478"/>
          <ac:graphicFrameMkLst>
            <pc:docMk/>
            <pc:sldMk cId="511667145" sldId="261"/>
            <ac:graphicFrameMk id="5" creationId="{10718775-5374-4B2E-A1D5-05438957CEB1}"/>
          </ac:graphicFrameMkLst>
        </pc:graphicFrameChg>
        <pc:graphicFrameChg chg="add del">
          <ac:chgData name="Ruokokoski Vilma" userId="77690b6e-caab-4839-8d92-a407ec326bda" providerId="ADAL" clId="{3A5BA9A5-9EB6-4B9B-86C7-51E7152B25F3}" dt="2021-04-01T09:58:20.413" v="52"/>
          <ac:graphicFrameMkLst>
            <pc:docMk/>
            <pc:sldMk cId="511667145" sldId="261"/>
            <ac:graphicFrameMk id="6" creationId="{B1862DA6-B2F9-4B1C-B2D5-C2B378A06DC0}"/>
          </ac:graphicFrameMkLst>
        </pc:graphicFrameChg>
        <pc:graphicFrameChg chg="add del">
          <ac:chgData name="Ruokokoski Vilma" userId="77690b6e-caab-4839-8d92-a407ec326bda" providerId="ADAL" clId="{3A5BA9A5-9EB6-4B9B-86C7-51E7152B25F3}" dt="2021-04-01T09:58:22.405" v="54"/>
          <ac:graphicFrameMkLst>
            <pc:docMk/>
            <pc:sldMk cId="511667145" sldId="261"/>
            <ac:graphicFrameMk id="7" creationId="{9D9B9BD4-8A9A-4D6C-95D6-518278F0D02C}"/>
          </ac:graphicFrameMkLst>
        </pc:graphicFrameChg>
        <pc:graphicFrameChg chg="add del">
          <ac:chgData name="Ruokokoski Vilma" userId="77690b6e-caab-4839-8d92-a407ec326bda" providerId="ADAL" clId="{3A5BA9A5-9EB6-4B9B-86C7-51E7152B25F3}" dt="2021-04-01T09:58:33.362" v="56"/>
          <ac:graphicFrameMkLst>
            <pc:docMk/>
            <pc:sldMk cId="511667145" sldId="261"/>
            <ac:graphicFrameMk id="8" creationId="{090EA1A1-3A26-4149-94FF-DEDAB7E5DF2D}"/>
          </ac:graphicFrameMkLst>
        </pc:graphicFrameChg>
        <pc:graphicFrameChg chg="add mod modGraphic">
          <ac:chgData name="Ruokokoski Vilma" userId="77690b6e-caab-4839-8d92-a407ec326bda" providerId="ADAL" clId="{3A5BA9A5-9EB6-4B9B-86C7-51E7152B25F3}" dt="2021-04-01T10:03:57.718" v="82" actId="14100"/>
          <ac:graphicFrameMkLst>
            <pc:docMk/>
            <pc:sldMk cId="511667145" sldId="261"/>
            <ac:graphicFrameMk id="9" creationId="{E2CCC88A-7A60-4D22-A3DB-9FAE86190FF8}"/>
          </ac:graphicFrameMkLst>
        </pc:graphicFrameChg>
      </pc:sldChg>
      <pc:sldChg chg="addSp delSp modSp new mod">
        <pc:chgData name="Ruokokoski Vilma" userId="77690b6e-caab-4839-8d92-a407ec326bda" providerId="ADAL" clId="{3A5BA9A5-9EB6-4B9B-86C7-51E7152B25F3}" dt="2021-04-01T10:06:51.738" v="109" actId="1076"/>
        <pc:sldMkLst>
          <pc:docMk/>
          <pc:sldMk cId="2571348520" sldId="262"/>
        </pc:sldMkLst>
        <pc:spChg chg="del">
          <ac:chgData name="Ruokokoski Vilma" userId="77690b6e-caab-4839-8d92-a407ec326bda" providerId="ADAL" clId="{3A5BA9A5-9EB6-4B9B-86C7-51E7152B25F3}" dt="2021-04-01T10:04:40.750" v="84" actId="478"/>
          <ac:spMkLst>
            <pc:docMk/>
            <pc:sldMk cId="2571348520" sldId="262"/>
            <ac:spMk id="2" creationId="{CDE66809-4414-4AF9-9A69-9D23B2C01029}"/>
          </ac:spMkLst>
        </pc:spChg>
        <pc:spChg chg="del">
          <ac:chgData name="Ruokokoski Vilma" userId="77690b6e-caab-4839-8d92-a407ec326bda" providerId="ADAL" clId="{3A5BA9A5-9EB6-4B9B-86C7-51E7152B25F3}" dt="2021-04-01T10:04:39.638" v="83" actId="478"/>
          <ac:spMkLst>
            <pc:docMk/>
            <pc:sldMk cId="2571348520" sldId="262"/>
            <ac:spMk id="3" creationId="{5406FCC5-26B2-42C3-87BD-D9010ABA2079}"/>
          </ac:spMkLst>
        </pc:spChg>
        <pc:spChg chg="del">
          <ac:chgData name="Ruokokoski Vilma" userId="77690b6e-caab-4839-8d92-a407ec326bda" providerId="ADAL" clId="{3A5BA9A5-9EB6-4B9B-86C7-51E7152B25F3}" dt="2021-04-01T10:04:42.435" v="85" actId="478"/>
          <ac:spMkLst>
            <pc:docMk/>
            <pc:sldMk cId="2571348520" sldId="262"/>
            <ac:spMk id="4" creationId="{E00B0F88-1C21-43E1-885B-32A63DC5A9DA}"/>
          </ac:spMkLst>
        </pc:spChg>
        <pc:graphicFrameChg chg="add del">
          <ac:chgData name="Ruokokoski Vilma" userId="77690b6e-caab-4839-8d92-a407ec326bda" providerId="ADAL" clId="{3A5BA9A5-9EB6-4B9B-86C7-51E7152B25F3}" dt="2021-04-01T10:04:46.245" v="87"/>
          <ac:graphicFrameMkLst>
            <pc:docMk/>
            <pc:sldMk cId="2571348520" sldId="262"/>
            <ac:graphicFrameMk id="5" creationId="{B6A3C941-4AEB-4796-81C7-9984DEE8B49F}"/>
          </ac:graphicFrameMkLst>
        </pc:graphicFrameChg>
        <pc:graphicFrameChg chg="add mod modGraphic">
          <ac:chgData name="Ruokokoski Vilma" userId="77690b6e-caab-4839-8d92-a407ec326bda" providerId="ADAL" clId="{3A5BA9A5-9EB6-4B9B-86C7-51E7152B25F3}" dt="2021-04-01T10:06:51.738" v="109" actId="1076"/>
          <ac:graphicFrameMkLst>
            <pc:docMk/>
            <pc:sldMk cId="2571348520" sldId="262"/>
            <ac:graphicFrameMk id="6" creationId="{1FE4583A-37EC-463B-BB1E-CF92E290FA73}"/>
          </ac:graphicFrameMkLst>
        </pc:graphicFrameChg>
        <pc:graphicFrameChg chg="add mod">
          <ac:chgData name="Ruokokoski Vilma" userId="77690b6e-caab-4839-8d92-a407ec326bda" providerId="ADAL" clId="{3A5BA9A5-9EB6-4B9B-86C7-51E7152B25F3}" dt="2021-04-01T10:05:54.785" v="99" actId="571"/>
          <ac:graphicFrameMkLst>
            <pc:docMk/>
            <pc:sldMk cId="2571348520" sldId="262"/>
            <ac:graphicFrameMk id="7" creationId="{4FD26832-A94B-4355-9274-BC4E2948934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antalin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3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3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3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14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16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9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59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18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8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68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3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6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520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63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692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3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93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9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7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02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1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5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9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68BA8-15DE-4B52-B906-C2EB48AC9ADC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0" y="6210299"/>
            <a:ext cx="12201732" cy="647701"/>
            <a:chOff x="-9731" y="3105149"/>
            <a:chExt cx="12201732" cy="647701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73" b="46293"/>
            <a:stretch/>
          </p:blipFill>
          <p:spPr>
            <a:xfrm>
              <a:off x="-9731" y="3105149"/>
              <a:ext cx="12201732" cy="647701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 userDrawn="1"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384" y="3158314"/>
              <a:ext cx="1575436" cy="565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4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D539-1A74-4622-A15F-69848134180E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7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Viestintäsuunnitelman seurantaraportti</a:t>
            </a:r>
            <a:br>
              <a:rPr lang="fi-FI" b="1" dirty="0"/>
            </a:br>
            <a:r>
              <a:rPr lang="fi-FI" b="1" dirty="0"/>
              <a:t>2021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7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84123930-378A-4708-A69F-01502D8AA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16988"/>
              </p:ext>
            </p:extLst>
          </p:nvPr>
        </p:nvGraphicFramePr>
        <p:xfrm>
          <a:off x="852854" y="1178168"/>
          <a:ext cx="10502538" cy="3812644"/>
        </p:xfrm>
        <a:graphic>
          <a:graphicData uri="http://schemas.openxmlformats.org/drawingml/2006/table">
            <a:tbl>
              <a:tblPr/>
              <a:tblGrid>
                <a:gridCol w="2179353">
                  <a:extLst>
                    <a:ext uri="{9D8B030D-6E8A-4147-A177-3AD203B41FA5}">
                      <a16:colId xmlns:a16="http://schemas.microsoft.com/office/drawing/2014/main" val="924751266"/>
                    </a:ext>
                  </a:extLst>
                </a:gridCol>
                <a:gridCol w="2179353">
                  <a:extLst>
                    <a:ext uri="{9D8B030D-6E8A-4147-A177-3AD203B41FA5}">
                      <a16:colId xmlns:a16="http://schemas.microsoft.com/office/drawing/2014/main" val="781109036"/>
                    </a:ext>
                  </a:extLst>
                </a:gridCol>
                <a:gridCol w="1535958">
                  <a:extLst>
                    <a:ext uri="{9D8B030D-6E8A-4147-A177-3AD203B41FA5}">
                      <a16:colId xmlns:a16="http://schemas.microsoft.com/office/drawing/2014/main" val="3751735474"/>
                    </a:ext>
                  </a:extLst>
                </a:gridCol>
                <a:gridCol w="1535958">
                  <a:extLst>
                    <a:ext uri="{9D8B030D-6E8A-4147-A177-3AD203B41FA5}">
                      <a16:colId xmlns:a16="http://schemas.microsoft.com/office/drawing/2014/main" val="976206334"/>
                    </a:ext>
                  </a:extLst>
                </a:gridCol>
                <a:gridCol w="1535958">
                  <a:extLst>
                    <a:ext uri="{9D8B030D-6E8A-4147-A177-3AD203B41FA5}">
                      <a16:colId xmlns:a16="http://schemas.microsoft.com/office/drawing/2014/main" val="2441865185"/>
                    </a:ext>
                  </a:extLst>
                </a:gridCol>
                <a:gridCol w="1535958">
                  <a:extLst>
                    <a:ext uri="{9D8B030D-6E8A-4147-A177-3AD203B41FA5}">
                      <a16:colId xmlns:a16="http://schemas.microsoft.com/office/drawing/2014/main" val="1995370743"/>
                    </a:ext>
                  </a:extLst>
                </a:gridCol>
              </a:tblGrid>
              <a:tr h="504151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Laadulliset tavoitteet</a:t>
                      </a:r>
                      <a:endParaRPr lang="fi-FI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Toteutunut</a:t>
                      </a:r>
                      <a:endParaRPr lang="fi-FI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79895"/>
                  </a:ext>
                </a:extLst>
              </a:tr>
              <a:tr h="786078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Kaupunki saa Epsi Ratingin Kuntarating-asukastyytyväisyystutkimus yli 70 indeksipistettä.  </a:t>
                      </a:r>
                      <a:endParaRPr lang="fi-FI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Vuoden 2019 tutkimus 79,9 pistettä, Naantali nousi asukastyytyväisyydessä vuodesta 2017 ennätyksellisellä +5,1 indeksipisteellä suoraan sijalle kaksi. </a:t>
                      </a:r>
                      <a:endParaRPr lang="fi-FI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842960"/>
                  </a:ext>
                </a:extLst>
              </a:tr>
              <a:tr h="1001669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Kaupunki on kolmen parhaan joukossa Suomen Online-tutkimuksen toteuttamassa kuntien verkkosivujen käyttäjätutkimuksessa</a:t>
                      </a:r>
                      <a:endParaRPr lang="fi-FI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Naantalin kaupunki oli vuoden 2020 tutkimuksessa toisella sijalla (käyttäjätyytyväisyysindeksi 3,7 /kuntien sivustojen keskimääräinen indeksi 3,52). </a:t>
                      </a:r>
                      <a:endParaRPr lang="fi-FI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34080"/>
                  </a:ext>
                </a:extLst>
              </a:tr>
              <a:tr h="23051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4" marR="6814" marT="68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4" marR="6814" marT="68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4" marR="6814" marT="68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4" marR="6814" marT="68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4" marR="6814" marT="68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4" marR="6814" marT="68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30130"/>
                  </a:ext>
                </a:extLst>
              </a:tr>
              <a:tr h="504151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Määrälliset tavoitteet</a:t>
                      </a:r>
                      <a:endParaRPr lang="fi-FI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Toteutunut</a:t>
                      </a:r>
                      <a:endParaRPr lang="fi-FI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183932"/>
                  </a:ext>
                </a:extLst>
              </a:tr>
              <a:tr h="786078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some- ja verkkoviestintäkanavien kasvanut seuraajamäärä: vuonna 2020 Facebookissa 5000 seuraajaa. </a:t>
                      </a:r>
                      <a:endParaRPr lang="fi-FI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 6200 seuraajaa vuoden 2020 lopussa </a:t>
                      </a:r>
                      <a:endParaRPr lang="fi-FI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70" marR="81770" marT="40885" marB="408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76504"/>
                  </a:ext>
                </a:extLst>
              </a:tr>
            </a:tbl>
          </a:graphicData>
        </a:graphic>
      </p:graphicFrame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A813D61-BF77-4435-A0EB-D666FD004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28482"/>
              </p:ext>
            </p:extLst>
          </p:nvPr>
        </p:nvGraphicFramePr>
        <p:xfrm>
          <a:off x="852854" y="5235734"/>
          <a:ext cx="1244600" cy="73152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37187833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Värikoodit: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946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Toteutumatta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6502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Kesken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0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Toteutettu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98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20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5DFEAC8B-C2DA-455C-B972-08444F8F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68251"/>
              </p:ext>
            </p:extLst>
          </p:nvPr>
        </p:nvGraphicFramePr>
        <p:xfrm>
          <a:off x="211110" y="237393"/>
          <a:ext cx="11769780" cy="5662245"/>
        </p:xfrm>
        <a:graphic>
          <a:graphicData uri="http://schemas.openxmlformats.org/drawingml/2006/table">
            <a:tbl>
              <a:tblPr/>
              <a:tblGrid>
                <a:gridCol w="1326035">
                  <a:extLst>
                    <a:ext uri="{9D8B030D-6E8A-4147-A177-3AD203B41FA5}">
                      <a16:colId xmlns:a16="http://schemas.microsoft.com/office/drawing/2014/main" val="3967669196"/>
                    </a:ext>
                  </a:extLst>
                </a:gridCol>
                <a:gridCol w="2436978">
                  <a:extLst>
                    <a:ext uri="{9D8B030D-6E8A-4147-A177-3AD203B41FA5}">
                      <a16:colId xmlns:a16="http://schemas.microsoft.com/office/drawing/2014/main" val="2014408247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4154874656"/>
                    </a:ext>
                  </a:extLst>
                </a:gridCol>
                <a:gridCol w="3271521">
                  <a:extLst>
                    <a:ext uri="{9D8B030D-6E8A-4147-A177-3AD203B41FA5}">
                      <a16:colId xmlns:a16="http://schemas.microsoft.com/office/drawing/2014/main" val="3079163437"/>
                    </a:ext>
                  </a:extLst>
                </a:gridCol>
                <a:gridCol w="948552">
                  <a:extLst>
                    <a:ext uri="{9D8B030D-6E8A-4147-A177-3AD203B41FA5}">
                      <a16:colId xmlns:a16="http://schemas.microsoft.com/office/drawing/2014/main" val="4054685167"/>
                    </a:ext>
                  </a:extLst>
                </a:gridCol>
                <a:gridCol w="464597">
                  <a:extLst>
                    <a:ext uri="{9D8B030D-6E8A-4147-A177-3AD203B41FA5}">
                      <a16:colId xmlns:a16="http://schemas.microsoft.com/office/drawing/2014/main" val="2861506578"/>
                    </a:ext>
                  </a:extLst>
                </a:gridCol>
                <a:gridCol w="464597">
                  <a:extLst>
                    <a:ext uri="{9D8B030D-6E8A-4147-A177-3AD203B41FA5}">
                      <a16:colId xmlns:a16="http://schemas.microsoft.com/office/drawing/2014/main" val="1599471529"/>
                    </a:ext>
                  </a:extLst>
                </a:gridCol>
              </a:tblGrid>
              <a:tr h="28520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Viestinnän keino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Tavoitteet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Toimenpiteet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Toteutunut 2019-2020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Tilanne 25.3.21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4104"/>
                  </a:ext>
                </a:extLst>
              </a:tr>
              <a:tr h="122834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Verkkosivut 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Verkkosivut toimivat Naantalin pääviestintäkanavana                  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Sähköisten palvelujen laajentaminen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 toimialoilla kehitetty sähköisiä palveluja; terveyskeskuksen ajanvarauspalvelut, sivistystoimen palveluja verkkokauppaan, verkkosivujen sähköiset lomakkeet, mm. Omaolo- hoidonohjaus, perusopetuksen sähköinen työpöytä, Suomi.fi-viestipalvelut, kuntalaisaloite.fi-aloitteiden käsittely uusittu, rakennusvalvonnan järjestelmät, sähköiset uutiskirjeet 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sähköisten palvelujen laajentaminen jatkuu mm. sotepalveluiden osalta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45594"/>
                  </a:ext>
                </a:extLst>
              </a:tr>
              <a:tr h="769537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Sähköiset palvelut, sisältöjen ajantasaisuus ja toimiva sisällöntuotantoprosessi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Saavutettavuuden varmistaminen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Verkkosivujen saavutettavuutta parannetaan aktiivisesti: saavutettavuusauditointi tehty ja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Siteimprove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-saavutettavuustyökalu otettu käyttöön v.2020, verkkosivujen sisällöntuottajien koulutus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8762"/>
                  </a:ext>
                </a:extLst>
              </a:tr>
              <a:tr h="1687153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Toimiva sisällöntuotantoprosessi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Aktiivinen koulutus ja työpajatyöskentely, verkkotoimituksen työskentelyn kehittäminen, kriisiviestinnän sivut, hakukoneoptimointi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Koulutuksia ja työpajoja järjestetty, mm. saavutettavuus,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Canva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-kuvankäsittely, Drupal-koulutus verkkosivujen sisällöntuottajille. Koronatilanteen takia verkkotoimituksen kehittäminen ei toteutunut. Verkkosivujen uusi rakenne palvelee myös kriisiviestintää: Koronasivut luotu omalle verkkosivustolle. Kriisiviestinnän mobiiliversiota selvitetty, mutta tässä vaiheessa pitäydyttiin omissa viestintäkanavissa. Hakukoneoptimointi on otettu huomioon Drupal-koulutuksissa.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Verkkotoimituksen työskentelyn kehittäminen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50102"/>
                  </a:ext>
                </a:extLst>
              </a:tr>
              <a:tr h="1228345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Osallisuuden lisääminen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Käyttäjäkokemuksen kehittäminen, mm. asiakasraadit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Osallisuutta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lisättiin:Hoods-naapurustopalvelu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Pieni teko-kampanjan toteuttaminen yhdessä varhaiskasvatuksen kanssa, ruokakummitoiminnan aloittaminen verkkosivuilla ja somessa, asukkaat mukana asumisen esitteen teossa. Asukastarinoita myös tonttien sisältömarkkinointikampanjassa. Asiakasraateja ei perustettu koronatilanteen vuoksi.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Asiakasraadit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09546"/>
                  </a:ext>
                </a:extLst>
              </a:tr>
              <a:tr h="463665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Positiiviset nostot (esim. viikon positiivinen uutinen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Viikon aurinkoiset uutiset 2019 alkaen verkkosivuille, sosiaalisen median kanaviin ja medialle.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8" marR="5808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4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34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69CEA93-32BD-4B69-9DA5-C0D0C94B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5197"/>
              </p:ext>
            </p:extLst>
          </p:nvPr>
        </p:nvGraphicFramePr>
        <p:xfrm>
          <a:off x="199291" y="747346"/>
          <a:ext cx="11793417" cy="4605772"/>
        </p:xfrm>
        <a:graphic>
          <a:graphicData uri="http://schemas.openxmlformats.org/drawingml/2006/table">
            <a:tbl>
              <a:tblPr/>
              <a:tblGrid>
                <a:gridCol w="1328700">
                  <a:extLst>
                    <a:ext uri="{9D8B030D-6E8A-4147-A177-3AD203B41FA5}">
                      <a16:colId xmlns:a16="http://schemas.microsoft.com/office/drawing/2014/main" val="101292523"/>
                    </a:ext>
                  </a:extLst>
                </a:gridCol>
                <a:gridCol w="2482825">
                  <a:extLst>
                    <a:ext uri="{9D8B030D-6E8A-4147-A177-3AD203B41FA5}">
                      <a16:colId xmlns:a16="http://schemas.microsoft.com/office/drawing/2014/main" val="1965862225"/>
                    </a:ext>
                  </a:extLst>
                </a:gridCol>
                <a:gridCol w="2948354">
                  <a:extLst>
                    <a:ext uri="{9D8B030D-6E8A-4147-A177-3AD203B41FA5}">
                      <a16:colId xmlns:a16="http://schemas.microsoft.com/office/drawing/2014/main" val="2326211343"/>
                    </a:ext>
                  </a:extLst>
                </a:gridCol>
                <a:gridCol w="3152024">
                  <a:extLst>
                    <a:ext uri="{9D8B030D-6E8A-4147-A177-3AD203B41FA5}">
                      <a16:colId xmlns:a16="http://schemas.microsoft.com/office/drawing/2014/main" val="2133336473"/>
                    </a:ext>
                  </a:extLst>
                </a:gridCol>
                <a:gridCol w="950456">
                  <a:extLst>
                    <a:ext uri="{9D8B030D-6E8A-4147-A177-3AD203B41FA5}">
                      <a16:colId xmlns:a16="http://schemas.microsoft.com/office/drawing/2014/main" val="3524838925"/>
                    </a:ext>
                  </a:extLst>
                </a:gridCol>
                <a:gridCol w="465529">
                  <a:extLst>
                    <a:ext uri="{9D8B030D-6E8A-4147-A177-3AD203B41FA5}">
                      <a16:colId xmlns:a16="http://schemas.microsoft.com/office/drawing/2014/main" val="3125293718"/>
                    </a:ext>
                  </a:extLst>
                </a:gridCol>
                <a:gridCol w="465529">
                  <a:extLst>
                    <a:ext uri="{9D8B030D-6E8A-4147-A177-3AD203B41FA5}">
                      <a16:colId xmlns:a16="http://schemas.microsoft.com/office/drawing/2014/main" val="1953005653"/>
                    </a:ext>
                  </a:extLst>
                </a:gridCol>
              </a:tblGrid>
              <a:tr h="29893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Viestinnän keino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Tavoitteet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Toimenpiteet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Toteutunut 2019-2020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Tilanne 25.3.21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134299"/>
                  </a:ext>
                </a:extLst>
              </a:tr>
              <a:tr h="1435611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Jokaisella kanavalla on oma luonteensa; kirkastetaan jokaisen eri kanavan rooli ja tavoite , julkaisujen aikataulutus ja ajastus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Twitterin käyttöönotto v.2020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Twitter ja LinkedIn otettu käyttöön ja julkaisuja aikataulutettu v.2019 lähtien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9074"/>
                  </a:ext>
                </a:extLst>
              </a:tr>
              <a:tr h="957073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Yhdenmukainen ja suunnitelmallinen viestintä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Kuntalaiset mukaan kaupungin markkinointiin, esim. asuminen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Asumisen esite ja markkinointia tehty kaupunkilaisia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osallistaen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Facebookissa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73947"/>
                  </a:ext>
                </a:extLst>
              </a:tr>
              <a:tr h="765659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Visuaalisuuden lisääminen, mm. videot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Videoiden käyttöä on lisätty, mm. rekrytointivideot, tonttiesittelyt, jouluvideot, kampanjavideot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28461"/>
                  </a:ext>
                </a:extLst>
              </a:tr>
              <a:tr h="1148490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Koulutukset käyttäjille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Koulutuksia ja työpajoja järjestetty, mm. 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joryn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Twitter koulutus, koulutukset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drupal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-verkkosivujen sisällönhallintajärjestelmä,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Canva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-kuvankäsittelyohjelman ja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Siteimprove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-saavutettavuustyökalu.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7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2CCC88A-7A60-4D22-A3DB-9FAE86190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6021"/>
              </p:ext>
            </p:extLst>
          </p:nvPr>
        </p:nvGraphicFramePr>
        <p:xfrm>
          <a:off x="208083" y="756138"/>
          <a:ext cx="11775834" cy="4598375"/>
        </p:xfrm>
        <a:graphic>
          <a:graphicData uri="http://schemas.openxmlformats.org/drawingml/2006/table">
            <a:tbl>
              <a:tblPr/>
              <a:tblGrid>
                <a:gridCol w="1326718">
                  <a:extLst>
                    <a:ext uri="{9D8B030D-6E8A-4147-A177-3AD203B41FA5}">
                      <a16:colId xmlns:a16="http://schemas.microsoft.com/office/drawing/2014/main" val="512612320"/>
                    </a:ext>
                  </a:extLst>
                </a:gridCol>
                <a:gridCol w="2479123">
                  <a:extLst>
                    <a:ext uri="{9D8B030D-6E8A-4147-A177-3AD203B41FA5}">
                      <a16:colId xmlns:a16="http://schemas.microsoft.com/office/drawing/2014/main" val="3136594926"/>
                    </a:ext>
                  </a:extLst>
                </a:gridCol>
                <a:gridCol w="2943959">
                  <a:extLst>
                    <a:ext uri="{9D8B030D-6E8A-4147-A177-3AD203B41FA5}">
                      <a16:colId xmlns:a16="http://schemas.microsoft.com/office/drawing/2014/main" val="1614841549"/>
                    </a:ext>
                  </a:extLst>
                </a:gridCol>
                <a:gridCol w="3147325">
                  <a:extLst>
                    <a:ext uri="{9D8B030D-6E8A-4147-A177-3AD203B41FA5}">
                      <a16:colId xmlns:a16="http://schemas.microsoft.com/office/drawing/2014/main" val="4197228045"/>
                    </a:ext>
                  </a:extLst>
                </a:gridCol>
                <a:gridCol w="949039">
                  <a:extLst>
                    <a:ext uri="{9D8B030D-6E8A-4147-A177-3AD203B41FA5}">
                      <a16:colId xmlns:a16="http://schemas.microsoft.com/office/drawing/2014/main" val="3518517396"/>
                    </a:ext>
                  </a:extLst>
                </a:gridCol>
                <a:gridCol w="464835">
                  <a:extLst>
                    <a:ext uri="{9D8B030D-6E8A-4147-A177-3AD203B41FA5}">
                      <a16:colId xmlns:a16="http://schemas.microsoft.com/office/drawing/2014/main" val="3510970448"/>
                    </a:ext>
                  </a:extLst>
                </a:gridCol>
                <a:gridCol w="464835">
                  <a:extLst>
                    <a:ext uri="{9D8B030D-6E8A-4147-A177-3AD203B41FA5}">
                      <a16:colId xmlns:a16="http://schemas.microsoft.com/office/drawing/2014/main" val="2876894224"/>
                    </a:ext>
                  </a:extLst>
                </a:gridCol>
              </a:tblGrid>
              <a:tr h="28928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Viestinnän keino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Tavoitteet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Toimenpiteet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Toteutunut 2019-2020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Tilanne 25.3.21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55218"/>
                  </a:ext>
                </a:extLst>
              </a:tr>
              <a:tr h="1669290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Tapahtumat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Tapahtumat toteutetaan kaupungin ilmeen mukaisesti. Asuntomessujen hyödyntäminen kaupungin markkinoinnissa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Tiivis yhteistyö asuntomessuorganisaation ja </a:t>
                      </a:r>
                      <a:r>
                        <a:rPr lang="fi-FI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Naantalin kanssa.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Yhteistyötä tehty mm. tonttimarkkinoinnissa Asuntomessuorganisaation kanssa.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Naantalin kanssa yhteistyö lähiruokahankkeessa ja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Delicious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Side of Naantali -verkkosivujen ja somen kehittämisessä ja ylläpidossa.  Osallistuminen tapahtumamarkkinointiin ,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esim.Oursea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-, Naantali24h-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Kuntarekry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-, Rakenna- ja Sisusta-messut ja yritystapahtumat. Markkinointisuunnitelma v.2021 talousarviossa.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Markkinointisuunnitelma 2021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81805"/>
                  </a:ext>
                </a:extLst>
              </a:tr>
              <a:tr h="715411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Visuaalinen viestintä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Uuden tavoitemielikuvan saattaminen käytännön viestintään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Graafisen ilmeen uudistaminen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Graafisen ilmeen uusiminen käynnistetty. Uutiskirjesovellus otettu käyttöön kaupungin palveluissa (elinkeinot, Asuntomessut, henkilöstöpalvelut). Graafisen ilmeen uusiminen v.2021 talousarviossa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Graafinen ilme 2021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66794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Kuvapankki omista kuvista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Kuvapankkisovelluksia selvitetty IT-palvelujen kanssa. 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Kuvapankki 2021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3451"/>
                  </a:ext>
                </a:extLst>
              </a:tr>
              <a:tr h="946162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Nasta-lehti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Myönteinen tiedottaminen kaupungin asioista ja tapahtumista, yhteisöllisyyden lisääminen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Positiivisten ja pienten arjen juttujen esiintuominen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Nostettu ilmestymisajankohtaan sopivia positiivisia uutisia, mm. yrityksistä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50485"/>
                  </a:ext>
                </a:extLst>
              </a:tr>
              <a:tr h="596174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Nasta edelleen yhdistysten avointen tapahtumien ja toiminnan tiedotuskanava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Yhdistysten maksuttomat ilmoitukset Nastassa toteutettu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1" marR="5811" marT="58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1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66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1FE4583A-37EC-463B-BB1E-CF92E290F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3164"/>
              </p:ext>
            </p:extLst>
          </p:nvPr>
        </p:nvGraphicFramePr>
        <p:xfrm>
          <a:off x="199291" y="764931"/>
          <a:ext cx="11793417" cy="4573622"/>
        </p:xfrm>
        <a:graphic>
          <a:graphicData uri="http://schemas.openxmlformats.org/drawingml/2006/table">
            <a:tbl>
              <a:tblPr/>
              <a:tblGrid>
                <a:gridCol w="1328699">
                  <a:extLst>
                    <a:ext uri="{9D8B030D-6E8A-4147-A177-3AD203B41FA5}">
                      <a16:colId xmlns:a16="http://schemas.microsoft.com/office/drawing/2014/main" val="3202845890"/>
                    </a:ext>
                  </a:extLst>
                </a:gridCol>
                <a:gridCol w="2482825">
                  <a:extLst>
                    <a:ext uri="{9D8B030D-6E8A-4147-A177-3AD203B41FA5}">
                      <a16:colId xmlns:a16="http://schemas.microsoft.com/office/drawing/2014/main" val="1636566662"/>
                    </a:ext>
                  </a:extLst>
                </a:gridCol>
                <a:gridCol w="2948355">
                  <a:extLst>
                    <a:ext uri="{9D8B030D-6E8A-4147-A177-3AD203B41FA5}">
                      <a16:colId xmlns:a16="http://schemas.microsoft.com/office/drawing/2014/main" val="1171242448"/>
                    </a:ext>
                  </a:extLst>
                </a:gridCol>
                <a:gridCol w="3152025">
                  <a:extLst>
                    <a:ext uri="{9D8B030D-6E8A-4147-A177-3AD203B41FA5}">
                      <a16:colId xmlns:a16="http://schemas.microsoft.com/office/drawing/2014/main" val="3602369771"/>
                    </a:ext>
                  </a:extLst>
                </a:gridCol>
                <a:gridCol w="844020">
                  <a:extLst>
                    <a:ext uri="{9D8B030D-6E8A-4147-A177-3AD203B41FA5}">
                      <a16:colId xmlns:a16="http://schemas.microsoft.com/office/drawing/2014/main" val="323608230"/>
                    </a:ext>
                  </a:extLst>
                </a:gridCol>
                <a:gridCol w="571965">
                  <a:extLst>
                    <a:ext uri="{9D8B030D-6E8A-4147-A177-3AD203B41FA5}">
                      <a16:colId xmlns:a16="http://schemas.microsoft.com/office/drawing/2014/main" val="97568899"/>
                    </a:ext>
                  </a:extLst>
                </a:gridCol>
                <a:gridCol w="465528">
                  <a:extLst>
                    <a:ext uri="{9D8B030D-6E8A-4147-A177-3AD203B41FA5}">
                      <a16:colId xmlns:a16="http://schemas.microsoft.com/office/drawing/2014/main" val="1834843538"/>
                    </a:ext>
                  </a:extLst>
                </a:gridCol>
              </a:tblGrid>
              <a:tr h="4463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Viestinnän keino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Tavoitteet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Toimenpiteet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Toteutunut 2019-2020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Tilanne 25.3.21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52349"/>
                  </a:ext>
                </a:extLst>
              </a:tr>
              <a:tr h="66958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Sisäisen viestinnän tehostaminen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Uusittu intranet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Uusittu intranetin Sharepoint-alusta, vuorovaikutteisuus, mobiilikäytettävyys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Yhteistyö IT-palvelujen kanssa, ei vielä taloussuunnitelmassa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Intranet 2022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39528"/>
                  </a:ext>
                </a:extLst>
              </a:tr>
              <a:tr h="994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Uudet tehokkaat ja joustavat työskentelytavat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365 toimistoviestintävälineiden käyttöönotto, mm. tiimityön ja ajankäytön hallinnan kehittäminen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IT-palvelut toteuttanut  Office 365 sovelluksen käyttöönoton, joka mahdollisti myös etätyön- ja -kokoukset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69277"/>
                  </a:ext>
                </a:extLst>
              </a:tr>
              <a:tr h="33894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Sähköpostiviestinnän tehostaminen, mm. koulutus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WISTEC-verkkokoulutukset, kahvivartti-tietoiskut (IT-palvelut)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70769"/>
                  </a:ext>
                </a:extLst>
              </a:tr>
              <a:tr h="66958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Mediayhteistyö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Aktiivinen yhteistyö median kanssa ja lisääntynyt medianäkyvyys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Säännöllisten mediatapaamisten jatkaminen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Säännölliset mediatapaamiset on järjestetty 2 kertaa vuodessa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12289"/>
                  </a:ext>
                </a:extLst>
              </a:tr>
              <a:tr h="33894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STT:n tiedotepalvelun käytön tehostaminen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Palvelu käytössä säännöllisesti tiedotteiden lähettämisessä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961262"/>
                  </a:ext>
                </a:extLst>
              </a:tr>
              <a:tr h="33894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Selkeät esityslistatekstit &gt; koulutus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Koulutus järjestetty v. 2019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16905"/>
                  </a:ext>
                </a:extLst>
              </a:tr>
              <a:tr h="669585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Juttutarjonnan lisääminen (esim. viikon positiivinen uutinen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Viikoittaiset aurinkoiset uutiset ja muut tiedotteet medialle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56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34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1DA9A8A1-0737-4C9F-BF46-6BB0003B8991}" vid="{3561AF00-809B-4678-8AC6-FB31F38D9CEB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1DA9A8A1-0737-4C9F-BF46-6BB0003B8991}" vid="{06969193-ABF7-468C-954C-6862C68B6F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E804B7E1D8C94FB80B71D8EF140856" ma:contentTypeVersion="11" ma:contentTypeDescription="Luo uusi asiakirja." ma:contentTypeScope="" ma:versionID="c47f244294a1f2d3c7e2ef69b56ccb7a">
  <xsd:schema xmlns:xsd="http://www.w3.org/2001/XMLSchema" xmlns:xs="http://www.w3.org/2001/XMLSchema" xmlns:p="http://schemas.microsoft.com/office/2006/metadata/properties" xmlns:ns3="c3a1479e-e71c-4dd6-ba01-1306306377d0" xmlns:ns4="21bf8413-ce86-4cb0-bcc7-1da9f22d9192" targetNamespace="http://schemas.microsoft.com/office/2006/metadata/properties" ma:root="true" ma:fieldsID="a4778064db9a65488206b7a4672210ff" ns3:_="" ns4:_="">
    <xsd:import namespace="c3a1479e-e71c-4dd6-ba01-1306306377d0"/>
    <xsd:import namespace="21bf8413-ce86-4cb0-bcc7-1da9f22d91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1479e-e71c-4dd6-ba01-1306306377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f8413-ce86-4cb0-bcc7-1da9f22d9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9C82E4-B407-4A0D-A8D6-B058586F0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a1479e-e71c-4dd6-ba01-1306306377d0"/>
    <ds:schemaRef ds:uri="21bf8413-ce86-4cb0-bcc7-1da9f22d9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68498-BB5C-459E-8708-D0553B5754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1FE3F-255C-450F-B857-62902F04E6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804</Words>
  <Application>Microsoft Office PowerPoint</Application>
  <PresentationFormat>Laajakuva</PresentationFormat>
  <Paragraphs>196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Mukautettu suunnittelumalli</vt:lpstr>
      <vt:lpstr>Viestintäsuunnitelman seurantaraportti 2021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Viestintäsuunnitelman seurantaraportti 2021</dc:title>
  <dc:creator>Ruokokoski Vilma</dc:creator>
  <cp:lastModifiedBy>Ruokokoski Vilma</cp:lastModifiedBy>
  <cp:revision>3</cp:revision>
  <dcterms:created xsi:type="dcterms:W3CDTF">2021-04-01T09:27:38Z</dcterms:created>
  <dcterms:modified xsi:type="dcterms:W3CDTF">2021-04-01T10:09:39Z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0x01010086E804B7E1D8C94FB80B71D8EF140856</vt:lpwstr>
  </property>
</Properties>
</file>